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7" r:id="rId2"/>
    <p:sldId id="258" r:id="rId3"/>
    <p:sldId id="259" r:id="rId4"/>
    <p:sldId id="286" r:id="rId5"/>
    <p:sldId id="263" r:id="rId6"/>
    <p:sldId id="287" r:id="rId7"/>
    <p:sldId id="288" r:id="rId8"/>
    <p:sldId id="289" r:id="rId9"/>
    <p:sldId id="290" r:id="rId10"/>
    <p:sldId id="291" r:id="rId11"/>
    <p:sldId id="292" r:id="rId12"/>
    <p:sldId id="296" r:id="rId13"/>
    <p:sldId id="297" r:id="rId14"/>
    <p:sldId id="298" r:id="rId15"/>
    <p:sldId id="294" r:id="rId16"/>
    <p:sldId id="293" r:id="rId17"/>
    <p:sldId id="295" r:id="rId18"/>
    <p:sldId id="299" r:id="rId19"/>
    <p:sldId id="300" r:id="rId20"/>
    <p:sldId id="30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anessa Lobue" initials="VL" lastIdx="1" clrIdx="0">
    <p:extLst>
      <p:ext uri="{19B8F6BF-5375-455C-9EA6-DF929625EA0E}">
        <p15:presenceInfo xmlns:p15="http://schemas.microsoft.com/office/powerpoint/2012/main" userId="S::vlobue@psychology.rutgers.edu::02666d29-be71-456b-b9ea-d85fac81197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659"/>
    <p:restoredTop sz="72721"/>
  </p:normalViewPr>
  <p:slideViewPr>
    <p:cSldViewPr snapToGrid="0" snapToObjects="1">
      <p:cViewPr varScale="1">
        <p:scale>
          <a:sx n="88" d="100"/>
          <a:sy n="88" d="100"/>
        </p:scale>
        <p:origin x="176" y="2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4B1ABF-BAF2-0E4B-88A8-8F2BBF0074AC}" type="datetimeFigureOut">
              <a:rPr lang="en-US" smtClean="0"/>
              <a:t>11/5/21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610047-E131-0346-ABBC-77645D001C55}" type="slidenum">
              <a:rPr lang="en-US" smtClean="0"/>
              <a:t>‹#›</a:t>
            </a:fld>
            <a:endParaRPr lang="en-US"/>
          </a:p>
        </p:txBody>
      </p:sp>
    </p:spTree>
    <p:extLst>
      <p:ext uri="{BB962C8B-B14F-4D97-AF65-F5344CB8AC3E}">
        <p14:creationId xmlns:p14="http://schemas.microsoft.com/office/powerpoint/2010/main" val="21772465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10047-E131-0346-ABBC-77645D001C55}" type="slidenum">
              <a:rPr lang="en-US" smtClean="0"/>
              <a:t>1</a:t>
            </a:fld>
            <a:endParaRPr lang="en-US"/>
          </a:p>
        </p:txBody>
      </p:sp>
    </p:spTree>
    <p:extLst>
      <p:ext uri="{BB962C8B-B14F-4D97-AF65-F5344CB8AC3E}">
        <p14:creationId xmlns:p14="http://schemas.microsoft.com/office/powerpoint/2010/main" val="3056246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2CC7F36-C296-47D2-AA70-4C600A0A033D}" type="slidenum">
              <a:rPr lang="en-US"/>
              <a:pPr/>
              <a:t>3</a:t>
            </a:fld>
            <a:endParaRPr lang="en-US"/>
          </a:p>
        </p:txBody>
      </p:sp>
      <p:sp>
        <p:nvSpPr>
          <p:cNvPr id="204802" name="Rectangle 2"/>
          <p:cNvSpPr>
            <a:spLocks noGrp="1" noRot="1" noChangeAspect="1" noChangeArrowheads="1" noTextEdit="1"/>
          </p:cNvSpPr>
          <p:nvPr>
            <p:ph type="sldImg"/>
          </p:nvPr>
        </p:nvSpPr>
        <p:spPr>
          <a:xfrm>
            <a:off x="381000" y="685800"/>
            <a:ext cx="6096000" cy="3429000"/>
          </a:xfrm>
          <a:ln/>
        </p:spPr>
      </p:sp>
      <p:sp>
        <p:nvSpPr>
          <p:cNvPr id="204803" name="Rectangle 3"/>
          <p:cNvSpPr>
            <a:spLocks noGrp="1" noChangeArrowheads="1"/>
          </p:cNvSpPr>
          <p:nvPr>
            <p:ph type="body" idx="1"/>
          </p:nvPr>
        </p:nvSpPr>
        <p:spPr>
          <a:xfrm>
            <a:off x="914400" y="4343400"/>
            <a:ext cx="5029200" cy="4114800"/>
          </a:xfrm>
        </p:spPr>
        <p:txBody>
          <a:bodyPr/>
          <a:lstStyle/>
          <a:p>
            <a:endParaRPr lang="en-GB" dirty="0">
              <a:latin typeface="Verdana"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54E953D-B941-444C-B654-0EF28817D719}" type="slidenum">
              <a:rPr lang="en-US"/>
              <a:pPr/>
              <a:t>5</a:t>
            </a:fld>
            <a:endParaRPr lang="en-US"/>
          </a:p>
        </p:txBody>
      </p:sp>
      <p:sp>
        <p:nvSpPr>
          <p:cNvPr id="223234" name="Rectangle 2"/>
          <p:cNvSpPr>
            <a:spLocks noGrp="1" noRot="1" noChangeAspect="1" noChangeArrowheads="1" noTextEdit="1"/>
          </p:cNvSpPr>
          <p:nvPr>
            <p:ph type="sldImg"/>
          </p:nvPr>
        </p:nvSpPr>
        <p:spPr>
          <a:xfrm>
            <a:off x="381000" y="685800"/>
            <a:ext cx="6096000" cy="3429000"/>
          </a:xfrm>
          <a:ln/>
        </p:spPr>
      </p:sp>
      <p:sp>
        <p:nvSpPr>
          <p:cNvPr id="223235" name="Rectangle 3"/>
          <p:cNvSpPr>
            <a:spLocks noGrp="1" noChangeArrowheads="1"/>
          </p:cNvSpPr>
          <p:nvPr>
            <p:ph type="body" idx="1"/>
          </p:nvPr>
        </p:nvSpPr>
        <p:spPr>
          <a:xfrm>
            <a:off x="914400" y="4343400"/>
            <a:ext cx="5029200" cy="4114800"/>
          </a:xfrm>
        </p:spPr>
        <p:txBody>
          <a:bodyPr/>
          <a:lstStyle/>
          <a:p>
            <a:endParaRPr lang="en-GB"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10047-E131-0346-ABBC-77645D001C55}" type="slidenum">
              <a:rPr lang="en-US" smtClean="0"/>
              <a:t>10</a:t>
            </a:fld>
            <a:endParaRPr lang="en-US"/>
          </a:p>
        </p:txBody>
      </p:sp>
    </p:spTree>
    <p:extLst>
      <p:ext uri="{BB962C8B-B14F-4D97-AF65-F5344CB8AC3E}">
        <p14:creationId xmlns:p14="http://schemas.microsoft.com/office/powerpoint/2010/main" val="19855224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of this info isn’t even reported!!!</a:t>
            </a:r>
          </a:p>
        </p:txBody>
      </p:sp>
      <p:sp>
        <p:nvSpPr>
          <p:cNvPr id="4" name="Slide Number Placeholder 3"/>
          <p:cNvSpPr>
            <a:spLocks noGrp="1"/>
          </p:cNvSpPr>
          <p:nvPr>
            <p:ph type="sldNum" sz="quarter" idx="5"/>
          </p:nvPr>
        </p:nvSpPr>
        <p:spPr/>
        <p:txBody>
          <a:bodyPr/>
          <a:lstStyle/>
          <a:p>
            <a:fld id="{66610047-E131-0346-ABBC-77645D001C55}" type="slidenum">
              <a:rPr lang="en-US" smtClean="0"/>
              <a:t>11</a:t>
            </a:fld>
            <a:endParaRPr lang="en-US"/>
          </a:p>
        </p:txBody>
      </p:sp>
    </p:spTree>
    <p:extLst>
      <p:ext uri="{BB962C8B-B14F-4D97-AF65-F5344CB8AC3E}">
        <p14:creationId xmlns:p14="http://schemas.microsoft.com/office/powerpoint/2010/main" val="37698138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10047-E131-0346-ABBC-77645D001C55}" type="slidenum">
              <a:rPr lang="en-US" smtClean="0"/>
              <a:t>12</a:t>
            </a:fld>
            <a:endParaRPr lang="en-US"/>
          </a:p>
        </p:txBody>
      </p:sp>
    </p:spTree>
    <p:extLst>
      <p:ext uri="{BB962C8B-B14F-4D97-AF65-F5344CB8AC3E}">
        <p14:creationId xmlns:p14="http://schemas.microsoft.com/office/powerpoint/2010/main" val="5167166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a:t>
            </a:r>
            <a:r>
              <a:rPr lang="en-US" sz="1200" kern="1200" dirty="0">
                <a:solidFill>
                  <a:schemeClr val="tx1"/>
                </a:solidFill>
                <a:effectLst/>
                <a:latin typeface="+mn-lt"/>
                <a:ea typeface="+mn-ea"/>
                <a:cs typeface="+mn-cs"/>
              </a:rPr>
              <a:t>This means explicitly stating whether the journal publishes research that is sensitive to diversity and whether it values the editing, writing, and participation of diverse scientists.</a:t>
            </a:r>
          </a:p>
          <a:p>
            <a:endParaRPr lang="en-US" dirty="0"/>
          </a:p>
          <a:p>
            <a:r>
              <a:rPr lang="en-US" dirty="0"/>
              <a:t>2.. </a:t>
            </a:r>
            <a:r>
              <a:rPr lang="en-US" sz="1200" kern="1200" dirty="0">
                <a:solidFill>
                  <a:schemeClr val="tx1"/>
                </a:solidFill>
                <a:effectLst/>
                <a:latin typeface="+mn-lt"/>
                <a:ea typeface="+mn-ea"/>
                <a:cs typeface="+mn-cs"/>
              </a:rPr>
              <a:t>This means that journals should consist of diverse editors, reviewers, authors, and participants</a:t>
            </a:r>
          </a:p>
          <a:p>
            <a:endParaRPr lang="en-US" dirty="0"/>
          </a:p>
          <a:p>
            <a:r>
              <a:rPr lang="en-US" dirty="0"/>
              <a:t>3. </a:t>
            </a:r>
            <a:r>
              <a:rPr lang="en-US" sz="1200" kern="1200" dirty="0">
                <a:solidFill>
                  <a:schemeClr val="tx1"/>
                </a:solidFill>
                <a:effectLst/>
                <a:latin typeface="+mn-lt"/>
                <a:ea typeface="+mn-ea"/>
                <a:cs typeface="+mn-cs"/>
              </a:rPr>
              <a:t>Just as manuscripts are evaluated by their theoretical novelty, methodological rigor, and clarity of writing, they should be evaluated by the diversity of their samples. </a:t>
            </a:r>
            <a:endParaRPr lang="en-US" dirty="0"/>
          </a:p>
          <a:p>
            <a:endParaRPr lang="en-US" dirty="0"/>
          </a:p>
          <a:p>
            <a:r>
              <a:rPr lang="en-US" dirty="0"/>
              <a:t>4. </a:t>
            </a:r>
            <a:r>
              <a:rPr lang="en-US" sz="1200" kern="1200" dirty="0">
                <a:solidFill>
                  <a:schemeClr val="tx1"/>
                </a:solidFill>
                <a:effectLst/>
                <a:latin typeface="+mn-lt"/>
                <a:ea typeface="+mn-ea"/>
                <a:cs typeface="+mn-cs"/>
              </a:rPr>
              <a:t>We suggest this practice will reveal whether journals are fulfilling their commitment to diversity.</a:t>
            </a:r>
          </a:p>
          <a:p>
            <a:endParaRPr lang="en-US" dirty="0"/>
          </a:p>
          <a:p>
            <a:r>
              <a:rPr lang="en-US" dirty="0"/>
              <a:t>5. </a:t>
            </a:r>
            <a:r>
              <a:rPr lang="en-US" sz="1200" kern="1200" dirty="0">
                <a:solidFill>
                  <a:schemeClr val="tx1"/>
                </a:solidFill>
                <a:effectLst/>
                <a:latin typeface="+mn-lt"/>
                <a:ea typeface="+mn-ea"/>
                <a:cs typeface="+mn-cs"/>
              </a:rPr>
              <a:t>This ensures that the recommendations are monitored and enacted.</a:t>
            </a:r>
          </a:p>
          <a:p>
            <a:endParaRPr lang="en-US" dirty="0"/>
          </a:p>
        </p:txBody>
      </p:sp>
      <p:sp>
        <p:nvSpPr>
          <p:cNvPr id="4" name="Slide Number Placeholder 3"/>
          <p:cNvSpPr>
            <a:spLocks noGrp="1"/>
          </p:cNvSpPr>
          <p:nvPr>
            <p:ph type="sldNum" sz="quarter" idx="5"/>
          </p:nvPr>
        </p:nvSpPr>
        <p:spPr/>
        <p:txBody>
          <a:bodyPr/>
          <a:lstStyle/>
          <a:p>
            <a:fld id="{66610047-E131-0346-ABBC-77645D001C55}" type="slidenum">
              <a:rPr lang="en-US" smtClean="0"/>
              <a:t>18</a:t>
            </a:fld>
            <a:endParaRPr lang="en-US"/>
          </a:p>
        </p:txBody>
      </p:sp>
    </p:spTree>
    <p:extLst>
      <p:ext uri="{BB962C8B-B14F-4D97-AF65-F5344CB8AC3E}">
        <p14:creationId xmlns:p14="http://schemas.microsoft.com/office/powerpoint/2010/main" val="8570174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 </a:t>
            </a:r>
            <a:r>
              <a:rPr lang="en-US" sz="1200" kern="1200" dirty="0">
                <a:solidFill>
                  <a:schemeClr val="tx1"/>
                </a:solidFill>
                <a:effectLst/>
                <a:latin typeface="+mn-lt"/>
                <a:ea typeface="+mn-ea"/>
                <a:cs typeface="+mn-cs"/>
              </a:rPr>
              <a:t>This recommendation prevents researchers from relying only on easy-to-access populations (e.g., White college students), motivates them to consider the generality of their research questions and theoretical assumptions, and encourages them to include diverse humans in the scientific process</a:t>
            </a:r>
          </a:p>
          <a:p>
            <a:endParaRPr lang="en-US" dirty="0"/>
          </a:p>
          <a:p>
            <a:r>
              <a:rPr lang="en-US" dirty="0"/>
              <a:t>3. </a:t>
            </a:r>
            <a:r>
              <a:rPr lang="en-US" sz="1200" kern="1200" dirty="0">
                <a:solidFill>
                  <a:schemeClr val="tx1"/>
                </a:solidFill>
                <a:effectLst/>
                <a:latin typeface="+mn-lt"/>
                <a:ea typeface="+mn-ea"/>
                <a:cs typeface="+mn-cs"/>
              </a:rPr>
              <a:t>this recommendation makes clear the extent to which authors’ conclusions generalize across samples.</a:t>
            </a:r>
          </a:p>
          <a:p>
            <a:endParaRPr lang="en-US" dirty="0"/>
          </a:p>
          <a:p>
            <a:r>
              <a:rPr lang="en-US" dirty="0"/>
              <a:t>4. </a:t>
            </a:r>
            <a:r>
              <a:rPr lang="en-US" sz="1200" kern="1200" dirty="0">
                <a:solidFill>
                  <a:schemeClr val="tx1"/>
                </a:solidFill>
                <a:effectLst/>
                <a:latin typeface="+mn-lt"/>
                <a:ea typeface="+mn-ea"/>
                <a:cs typeface="+mn-cs"/>
              </a:rPr>
              <a:t>This recommendation makes transparent how the identities of the authors relate to the research topic and to the identity of the participants and the extent to which those identities are represented in the permanent scientific record.</a:t>
            </a:r>
          </a:p>
          <a:p>
            <a:endParaRPr lang="en-US" dirty="0"/>
          </a:p>
        </p:txBody>
      </p:sp>
      <p:sp>
        <p:nvSpPr>
          <p:cNvPr id="4" name="Slide Number Placeholder 3"/>
          <p:cNvSpPr>
            <a:spLocks noGrp="1"/>
          </p:cNvSpPr>
          <p:nvPr>
            <p:ph type="sldNum" sz="quarter" idx="5"/>
          </p:nvPr>
        </p:nvSpPr>
        <p:spPr/>
        <p:txBody>
          <a:bodyPr/>
          <a:lstStyle/>
          <a:p>
            <a:fld id="{66610047-E131-0346-ABBC-77645D001C55}" type="slidenum">
              <a:rPr lang="en-US" smtClean="0"/>
              <a:t>19</a:t>
            </a:fld>
            <a:endParaRPr lang="en-US"/>
          </a:p>
        </p:txBody>
      </p:sp>
    </p:spTree>
    <p:extLst>
      <p:ext uri="{BB962C8B-B14F-4D97-AF65-F5344CB8AC3E}">
        <p14:creationId xmlns:p14="http://schemas.microsoft.com/office/powerpoint/2010/main" val="24274646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10047-E131-0346-ABBC-77645D001C55}" type="slidenum">
              <a:rPr lang="en-US" smtClean="0"/>
              <a:t>20</a:t>
            </a:fld>
            <a:endParaRPr lang="en-US"/>
          </a:p>
        </p:txBody>
      </p:sp>
    </p:spTree>
    <p:extLst>
      <p:ext uri="{BB962C8B-B14F-4D97-AF65-F5344CB8AC3E}">
        <p14:creationId xmlns:p14="http://schemas.microsoft.com/office/powerpoint/2010/main" val="41726373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D1CAB-AB50-454B-B04D-E06D056642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B2DF1B7-E36E-6D4C-92F5-EFE2BEAFC5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E5ECD7F-BEA5-4D4D-BE8A-03D4AE9DEBC7}"/>
              </a:ext>
            </a:extLst>
          </p:cNvPr>
          <p:cNvSpPr>
            <a:spLocks noGrp="1"/>
          </p:cNvSpPr>
          <p:nvPr>
            <p:ph type="dt" sz="half" idx="10"/>
          </p:nvPr>
        </p:nvSpPr>
        <p:spPr/>
        <p:txBody>
          <a:bodyPr/>
          <a:lstStyle/>
          <a:p>
            <a:fld id="{BA763BF8-AC66-E249-9CE8-8353EEB16B82}" type="datetimeFigureOut">
              <a:rPr lang="en-US" smtClean="0"/>
              <a:t>11/5/21</a:t>
            </a:fld>
            <a:endParaRPr lang="en-US"/>
          </a:p>
        </p:txBody>
      </p:sp>
      <p:sp>
        <p:nvSpPr>
          <p:cNvPr id="5" name="Footer Placeholder 4">
            <a:extLst>
              <a:ext uri="{FF2B5EF4-FFF2-40B4-BE49-F238E27FC236}">
                <a16:creationId xmlns:a16="http://schemas.microsoft.com/office/drawing/2014/main" id="{5F388066-452A-8245-8511-94BFE62FC1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1A180D-DD45-F346-BE9B-3E8AF1BD6ABB}"/>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42531157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571B4-4124-0844-9579-981889A163AD}"/>
              </a:ext>
            </a:extLst>
          </p:cNvPr>
          <p:cNvSpPr>
            <a:spLocks noGrp="1"/>
          </p:cNvSpPr>
          <p:nvPr>
            <p:ph type="title"/>
          </p:nvPr>
        </p:nvSpPr>
        <p:spPr/>
        <p:txBody>
          <a:bodyPr/>
          <a:lstStyle>
            <a:lvl1pPr algn="ctr">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63037BA5-B7DB-8244-A55A-020B13A390F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661EA8-2460-5340-BE0E-0EEF224DFF4A}"/>
              </a:ext>
            </a:extLst>
          </p:cNvPr>
          <p:cNvSpPr>
            <a:spLocks noGrp="1"/>
          </p:cNvSpPr>
          <p:nvPr>
            <p:ph type="dt" sz="half" idx="10"/>
          </p:nvPr>
        </p:nvSpPr>
        <p:spPr/>
        <p:txBody>
          <a:bodyPr/>
          <a:lstStyle/>
          <a:p>
            <a:fld id="{BA763BF8-AC66-E249-9CE8-8353EEB16B82}" type="datetimeFigureOut">
              <a:rPr lang="en-US" smtClean="0"/>
              <a:t>11/5/21</a:t>
            </a:fld>
            <a:endParaRPr lang="en-US"/>
          </a:p>
        </p:txBody>
      </p:sp>
      <p:sp>
        <p:nvSpPr>
          <p:cNvPr id="5" name="Footer Placeholder 4">
            <a:extLst>
              <a:ext uri="{FF2B5EF4-FFF2-40B4-BE49-F238E27FC236}">
                <a16:creationId xmlns:a16="http://schemas.microsoft.com/office/drawing/2014/main" id="{66AA5A18-8E9C-134B-83B1-4E06F30D4C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148EE6-42F5-6848-B2CE-7E9DBFD5A442}"/>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11720652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5BDBDF-524C-154B-9900-44A8F819B69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21D9678-B3E4-D940-AE48-EC66DF483ED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8946D9-D246-D843-B05D-A5AF81C8AEA6}"/>
              </a:ext>
            </a:extLst>
          </p:cNvPr>
          <p:cNvSpPr>
            <a:spLocks noGrp="1"/>
          </p:cNvSpPr>
          <p:nvPr>
            <p:ph type="dt" sz="half" idx="10"/>
          </p:nvPr>
        </p:nvSpPr>
        <p:spPr/>
        <p:txBody>
          <a:bodyPr/>
          <a:lstStyle/>
          <a:p>
            <a:fld id="{BA763BF8-AC66-E249-9CE8-8353EEB16B82}" type="datetimeFigureOut">
              <a:rPr lang="en-US" smtClean="0"/>
              <a:t>11/5/21</a:t>
            </a:fld>
            <a:endParaRPr lang="en-US"/>
          </a:p>
        </p:txBody>
      </p:sp>
      <p:sp>
        <p:nvSpPr>
          <p:cNvPr id="5" name="Footer Placeholder 4">
            <a:extLst>
              <a:ext uri="{FF2B5EF4-FFF2-40B4-BE49-F238E27FC236}">
                <a16:creationId xmlns:a16="http://schemas.microsoft.com/office/drawing/2014/main" id="{0EE22E6F-3988-E74E-B293-BD840BD63B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F66EBE-72AA-174F-9968-BF4561A9EE79}"/>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31686955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689C8-E319-A140-81ED-8DC64C3BEE59}"/>
              </a:ext>
            </a:extLst>
          </p:cNvPr>
          <p:cNvSpPr>
            <a:spLocks noGrp="1"/>
          </p:cNvSpPr>
          <p:nvPr>
            <p:ph type="title"/>
          </p:nvPr>
        </p:nvSpPr>
        <p:spPr/>
        <p:txBody>
          <a:bodyPr/>
          <a:lstStyle>
            <a:lvl1pPr algn="ctr">
              <a:defRPr/>
            </a:lvl1pPr>
          </a:lstStyle>
          <a:p>
            <a:r>
              <a:rPr lang="en-US" dirty="0"/>
              <a:t>Click to edit Master title style</a:t>
            </a:r>
          </a:p>
        </p:txBody>
      </p:sp>
      <p:sp>
        <p:nvSpPr>
          <p:cNvPr id="3" name="Content Placeholder 2">
            <a:extLst>
              <a:ext uri="{FF2B5EF4-FFF2-40B4-BE49-F238E27FC236}">
                <a16:creationId xmlns:a16="http://schemas.microsoft.com/office/drawing/2014/main" id="{461AA9F8-7BF4-3649-A3FA-F82572D370B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009B26-5D8A-9D40-BB52-E4E2136A219F}"/>
              </a:ext>
            </a:extLst>
          </p:cNvPr>
          <p:cNvSpPr>
            <a:spLocks noGrp="1"/>
          </p:cNvSpPr>
          <p:nvPr>
            <p:ph type="dt" sz="half" idx="10"/>
          </p:nvPr>
        </p:nvSpPr>
        <p:spPr/>
        <p:txBody>
          <a:bodyPr/>
          <a:lstStyle/>
          <a:p>
            <a:fld id="{BA763BF8-AC66-E249-9CE8-8353EEB16B82}" type="datetimeFigureOut">
              <a:rPr lang="en-US" smtClean="0"/>
              <a:t>11/5/21</a:t>
            </a:fld>
            <a:endParaRPr lang="en-US"/>
          </a:p>
        </p:txBody>
      </p:sp>
      <p:sp>
        <p:nvSpPr>
          <p:cNvPr id="5" name="Footer Placeholder 4">
            <a:extLst>
              <a:ext uri="{FF2B5EF4-FFF2-40B4-BE49-F238E27FC236}">
                <a16:creationId xmlns:a16="http://schemas.microsoft.com/office/drawing/2014/main" id="{07119CF7-10D8-E940-9A76-756E34A7C0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6FA0CD-3811-3C41-B371-D9F541386BE2}"/>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1156386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17C31-3AE3-B44B-B806-C9F7646E111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CFC74CB-1E9D-EB47-8273-E824D634B85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5BB330-9C49-E846-B60B-26EFB104483D}"/>
              </a:ext>
            </a:extLst>
          </p:cNvPr>
          <p:cNvSpPr>
            <a:spLocks noGrp="1"/>
          </p:cNvSpPr>
          <p:nvPr>
            <p:ph type="dt" sz="half" idx="10"/>
          </p:nvPr>
        </p:nvSpPr>
        <p:spPr/>
        <p:txBody>
          <a:bodyPr/>
          <a:lstStyle/>
          <a:p>
            <a:fld id="{BA763BF8-AC66-E249-9CE8-8353EEB16B82}" type="datetimeFigureOut">
              <a:rPr lang="en-US" smtClean="0"/>
              <a:t>11/5/21</a:t>
            </a:fld>
            <a:endParaRPr lang="en-US"/>
          </a:p>
        </p:txBody>
      </p:sp>
      <p:sp>
        <p:nvSpPr>
          <p:cNvPr id="5" name="Footer Placeholder 4">
            <a:extLst>
              <a:ext uri="{FF2B5EF4-FFF2-40B4-BE49-F238E27FC236}">
                <a16:creationId xmlns:a16="http://schemas.microsoft.com/office/drawing/2014/main" id="{240F3F64-CB85-5540-85B6-11151A6F0F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9ABE2C-7E2E-0044-8A23-C847A87F887F}"/>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27439291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DC9C6-7794-4045-9C4D-F389DF84787E}"/>
              </a:ext>
            </a:extLst>
          </p:cNvPr>
          <p:cNvSpPr>
            <a:spLocks noGrp="1"/>
          </p:cNvSpPr>
          <p:nvPr>
            <p:ph type="title"/>
          </p:nvPr>
        </p:nvSpPr>
        <p:spPr/>
        <p:txBody>
          <a:bodyPr/>
          <a:lstStyle>
            <a:lvl1pPr algn="ctr">
              <a:defRPr/>
            </a:lvl1pPr>
          </a:lstStyle>
          <a:p>
            <a:r>
              <a:rPr lang="en-US" dirty="0"/>
              <a:t>Click to edit Master title style</a:t>
            </a:r>
          </a:p>
        </p:txBody>
      </p:sp>
      <p:sp>
        <p:nvSpPr>
          <p:cNvPr id="3" name="Content Placeholder 2">
            <a:extLst>
              <a:ext uri="{FF2B5EF4-FFF2-40B4-BE49-F238E27FC236}">
                <a16:creationId xmlns:a16="http://schemas.microsoft.com/office/drawing/2014/main" id="{F681D370-B4F7-274E-98C3-09FFAD98BF2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8FBAC88-D941-6147-9BC6-F33ABF1BE63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B8BC82D-C44F-134E-B602-6D1762D7416F}"/>
              </a:ext>
            </a:extLst>
          </p:cNvPr>
          <p:cNvSpPr>
            <a:spLocks noGrp="1"/>
          </p:cNvSpPr>
          <p:nvPr>
            <p:ph type="dt" sz="half" idx="10"/>
          </p:nvPr>
        </p:nvSpPr>
        <p:spPr/>
        <p:txBody>
          <a:bodyPr/>
          <a:lstStyle/>
          <a:p>
            <a:fld id="{BA763BF8-AC66-E249-9CE8-8353EEB16B82}" type="datetimeFigureOut">
              <a:rPr lang="en-US" smtClean="0"/>
              <a:t>11/5/21</a:t>
            </a:fld>
            <a:endParaRPr lang="en-US"/>
          </a:p>
        </p:txBody>
      </p:sp>
      <p:sp>
        <p:nvSpPr>
          <p:cNvPr id="6" name="Footer Placeholder 5">
            <a:extLst>
              <a:ext uri="{FF2B5EF4-FFF2-40B4-BE49-F238E27FC236}">
                <a16:creationId xmlns:a16="http://schemas.microsoft.com/office/drawing/2014/main" id="{2C1A3F2C-46AC-2D48-BDEA-4E97468C17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205A3C-80D0-A34A-84B9-73C7AAA7722B}"/>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8266842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1B601-30AA-864B-8CAE-D7462F472E51}"/>
              </a:ext>
            </a:extLst>
          </p:cNvPr>
          <p:cNvSpPr>
            <a:spLocks noGrp="1"/>
          </p:cNvSpPr>
          <p:nvPr>
            <p:ph type="title"/>
          </p:nvPr>
        </p:nvSpPr>
        <p:spPr>
          <a:xfrm>
            <a:off x="839788" y="365125"/>
            <a:ext cx="10515600" cy="1325563"/>
          </a:xfrm>
        </p:spPr>
        <p:txBody>
          <a:bodyPr/>
          <a:lstStyle>
            <a:lvl1pPr algn="ctr">
              <a:defRPr/>
            </a:lvl1pPr>
          </a:lstStyle>
          <a:p>
            <a:r>
              <a:rPr lang="en-US" dirty="0"/>
              <a:t>Click to edit Master title style</a:t>
            </a:r>
          </a:p>
        </p:txBody>
      </p:sp>
      <p:sp>
        <p:nvSpPr>
          <p:cNvPr id="3" name="Text Placeholder 2">
            <a:extLst>
              <a:ext uri="{FF2B5EF4-FFF2-40B4-BE49-F238E27FC236}">
                <a16:creationId xmlns:a16="http://schemas.microsoft.com/office/drawing/2014/main" id="{2CCEE3AF-3CA2-544A-B58C-238A02761B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EF6DCA-044C-9749-984C-1F786319E5A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7B7EDD4-FD70-F84D-8856-EAA12A6793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DA30E22-29DF-6244-A34F-F79E5EED9F6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99684B-46CD-D144-AD76-83D9E3F6ED87}"/>
              </a:ext>
            </a:extLst>
          </p:cNvPr>
          <p:cNvSpPr>
            <a:spLocks noGrp="1"/>
          </p:cNvSpPr>
          <p:nvPr>
            <p:ph type="dt" sz="half" idx="10"/>
          </p:nvPr>
        </p:nvSpPr>
        <p:spPr/>
        <p:txBody>
          <a:bodyPr/>
          <a:lstStyle/>
          <a:p>
            <a:fld id="{BA763BF8-AC66-E249-9CE8-8353EEB16B82}" type="datetimeFigureOut">
              <a:rPr lang="en-US" smtClean="0"/>
              <a:t>11/5/21</a:t>
            </a:fld>
            <a:endParaRPr lang="en-US"/>
          </a:p>
        </p:txBody>
      </p:sp>
      <p:sp>
        <p:nvSpPr>
          <p:cNvPr id="8" name="Footer Placeholder 7">
            <a:extLst>
              <a:ext uri="{FF2B5EF4-FFF2-40B4-BE49-F238E27FC236}">
                <a16:creationId xmlns:a16="http://schemas.microsoft.com/office/drawing/2014/main" id="{618DBBD2-1778-114E-9148-5913A78D3BE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7F1E1B6-2DCB-7E4C-92CF-3A6FD26BA9A8}"/>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22589924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01768-18F4-944D-8B40-29B5C7AC0786}"/>
              </a:ext>
            </a:extLst>
          </p:cNvPr>
          <p:cNvSpPr>
            <a:spLocks noGrp="1"/>
          </p:cNvSpPr>
          <p:nvPr>
            <p:ph type="title"/>
          </p:nvPr>
        </p:nvSpPr>
        <p:spPr/>
        <p:txBody>
          <a:bodyPr/>
          <a:lstStyle>
            <a:lvl1pPr algn="ctr">
              <a:defRPr/>
            </a:lvl1pPr>
          </a:lstStyle>
          <a:p>
            <a:r>
              <a:rPr lang="en-US" dirty="0"/>
              <a:t>Click to edit Master title style</a:t>
            </a:r>
          </a:p>
        </p:txBody>
      </p:sp>
      <p:sp>
        <p:nvSpPr>
          <p:cNvPr id="3" name="Date Placeholder 2">
            <a:extLst>
              <a:ext uri="{FF2B5EF4-FFF2-40B4-BE49-F238E27FC236}">
                <a16:creationId xmlns:a16="http://schemas.microsoft.com/office/drawing/2014/main" id="{2663B43E-21A1-7545-9A35-CC87E7747FEB}"/>
              </a:ext>
            </a:extLst>
          </p:cNvPr>
          <p:cNvSpPr>
            <a:spLocks noGrp="1"/>
          </p:cNvSpPr>
          <p:nvPr>
            <p:ph type="dt" sz="half" idx="10"/>
          </p:nvPr>
        </p:nvSpPr>
        <p:spPr/>
        <p:txBody>
          <a:bodyPr/>
          <a:lstStyle/>
          <a:p>
            <a:fld id="{BA763BF8-AC66-E249-9CE8-8353EEB16B82}" type="datetimeFigureOut">
              <a:rPr lang="en-US" smtClean="0"/>
              <a:t>11/5/21</a:t>
            </a:fld>
            <a:endParaRPr lang="en-US"/>
          </a:p>
        </p:txBody>
      </p:sp>
      <p:sp>
        <p:nvSpPr>
          <p:cNvPr id="4" name="Footer Placeholder 3">
            <a:extLst>
              <a:ext uri="{FF2B5EF4-FFF2-40B4-BE49-F238E27FC236}">
                <a16:creationId xmlns:a16="http://schemas.microsoft.com/office/drawing/2014/main" id="{2B9654D0-04B2-2548-9FBD-5242066802B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AB61330-9DBE-AB4A-9C30-E72F61C85BF4}"/>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26215484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E5364A2-06CD-5C40-9B1C-1FF81AF5E478}"/>
              </a:ext>
            </a:extLst>
          </p:cNvPr>
          <p:cNvSpPr>
            <a:spLocks noGrp="1"/>
          </p:cNvSpPr>
          <p:nvPr>
            <p:ph type="dt" sz="half" idx="10"/>
          </p:nvPr>
        </p:nvSpPr>
        <p:spPr/>
        <p:txBody>
          <a:bodyPr/>
          <a:lstStyle/>
          <a:p>
            <a:fld id="{BA763BF8-AC66-E249-9CE8-8353EEB16B82}" type="datetimeFigureOut">
              <a:rPr lang="en-US" smtClean="0"/>
              <a:t>11/5/21</a:t>
            </a:fld>
            <a:endParaRPr lang="en-US"/>
          </a:p>
        </p:txBody>
      </p:sp>
      <p:sp>
        <p:nvSpPr>
          <p:cNvPr id="3" name="Footer Placeholder 2">
            <a:extLst>
              <a:ext uri="{FF2B5EF4-FFF2-40B4-BE49-F238E27FC236}">
                <a16:creationId xmlns:a16="http://schemas.microsoft.com/office/drawing/2014/main" id="{567D1A39-4A51-624D-AF88-C45CB1B9280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D510F21-1DE7-B243-BD5D-08AA9D30CC9A}"/>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22856836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61C07-986E-D44C-8084-EF23A87A8D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2E60D54-D6EE-B444-9F23-1B02E8FE9C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BF8DD51-C767-5847-A748-1B10D8F527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91E32EC-E8AF-6F43-89E4-0CE93890C950}"/>
              </a:ext>
            </a:extLst>
          </p:cNvPr>
          <p:cNvSpPr>
            <a:spLocks noGrp="1"/>
          </p:cNvSpPr>
          <p:nvPr>
            <p:ph type="dt" sz="half" idx="10"/>
          </p:nvPr>
        </p:nvSpPr>
        <p:spPr/>
        <p:txBody>
          <a:bodyPr/>
          <a:lstStyle/>
          <a:p>
            <a:fld id="{BA763BF8-AC66-E249-9CE8-8353EEB16B82}" type="datetimeFigureOut">
              <a:rPr lang="en-US" smtClean="0"/>
              <a:t>11/5/21</a:t>
            </a:fld>
            <a:endParaRPr lang="en-US"/>
          </a:p>
        </p:txBody>
      </p:sp>
      <p:sp>
        <p:nvSpPr>
          <p:cNvPr id="6" name="Footer Placeholder 5">
            <a:extLst>
              <a:ext uri="{FF2B5EF4-FFF2-40B4-BE49-F238E27FC236}">
                <a16:creationId xmlns:a16="http://schemas.microsoft.com/office/drawing/2014/main" id="{B34BCBE3-C6BF-E444-A8F7-4171555339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72E21D-8539-E647-9CBC-4BB7BC817D13}"/>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9561558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3DD87-2747-1E4D-8525-CAB9F080E41E}"/>
              </a:ext>
            </a:extLst>
          </p:cNvPr>
          <p:cNvSpPr>
            <a:spLocks noGrp="1"/>
          </p:cNvSpPr>
          <p:nvPr>
            <p:ph type="title"/>
          </p:nvPr>
        </p:nvSpPr>
        <p:spPr>
          <a:xfrm>
            <a:off x="839788" y="457200"/>
            <a:ext cx="3932237" cy="1600200"/>
          </a:xfrm>
        </p:spPr>
        <p:txBody>
          <a:bodyPr anchor="b"/>
          <a:lstStyle>
            <a:lvl1pPr algn="ct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5BC77A76-802C-774E-B82D-A7FD679370F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F90B91A-5C3A-AE4D-9E83-3E73662DE4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3249E4-BD91-E94D-8D56-78F34E2E9AD6}"/>
              </a:ext>
            </a:extLst>
          </p:cNvPr>
          <p:cNvSpPr>
            <a:spLocks noGrp="1"/>
          </p:cNvSpPr>
          <p:nvPr>
            <p:ph type="dt" sz="half" idx="10"/>
          </p:nvPr>
        </p:nvSpPr>
        <p:spPr/>
        <p:txBody>
          <a:bodyPr/>
          <a:lstStyle/>
          <a:p>
            <a:fld id="{BA763BF8-AC66-E249-9CE8-8353EEB16B82}" type="datetimeFigureOut">
              <a:rPr lang="en-US" smtClean="0"/>
              <a:t>11/5/21</a:t>
            </a:fld>
            <a:endParaRPr lang="en-US"/>
          </a:p>
        </p:txBody>
      </p:sp>
      <p:sp>
        <p:nvSpPr>
          <p:cNvPr id="6" name="Footer Placeholder 5">
            <a:extLst>
              <a:ext uri="{FF2B5EF4-FFF2-40B4-BE49-F238E27FC236}">
                <a16:creationId xmlns:a16="http://schemas.microsoft.com/office/drawing/2014/main" id="{E075AB9F-6D7B-7B49-A36C-B2BBCD10D8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E8DD4DB-B81E-1446-A526-4F8844BC9B4A}"/>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26311533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980386-ACEA-864A-8B44-C8DEA7D4F6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205CBA7B-6DA4-B74E-ACD6-EC151070E9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6E6E3B-4059-8547-9F14-BCA09AE9625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BA763BF8-AC66-E249-9CE8-8353EEB16B82}" type="datetimeFigureOut">
              <a:rPr lang="en-US" smtClean="0"/>
              <a:pPr/>
              <a:t>11/5/21</a:t>
            </a:fld>
            <a:endParaRPr lang="en-US"/>
          </a:p>
        </p:txBody>
      </p:sp>
      <p:sp>
        <p:nvSpPr>
          <p:cNvPr id="5" name="Footer Placeholder 4">
            <a:extLst>
              <a:ext uri="{FF2B5EF4-FFF2-40B4-BE49-F238E27FC236}">
                <a16:creationId xmlns:a16="http://schemas.microsoft.com/office/drawing/2014/main" id="{817AE399-81D5-3E44-AA7A-88DFA85719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US"/>
          </a:p>
        </p:txBody>
      </p:sp>
      <p:sp>
        <p:nvSpPr>
          <p:cNvPr id="6" name="Slide Number Placeholder 5">
            <a:extLst>
              <a:ext uri="{FF2B5EF4-FFF2-40B4-BE49-F238E27FC236}">
                <a16:creationId xmlns:a16="http://schemas.microsoft.com/office/drawing/2014/main" id="{B2DF6F86-94CE-CF4F-93B3-A2367D4D2B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2D21E121-49A3-D64E-A5F9-356C90050E44}" type="slidenum">
              <a:rPr lang="en-US" smtClean="0"/>
              <a:pPr/>
              <a:t>‹#›</a:t>
            </a:fld>
            <a:endParaRPr lang="en-US"/>
          </a:p>
        </p:txBody>
      </p:sp>
    </p:spTree>
    <p:extLst>
      <p:ext uri="{BB962C8B-B14F-4D97-AF65-F5344CB8AC3E}">
        <p14:creationId xmlns:p14="http://schemas.microsoft.com/office/powerpoint/2010/main" val="38054895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rgbClr val="C00000"/>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1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GB" dirty="0"/>
              <a:t>Repeated Measures</a:t>
            </a:r>
          </a:p>
        </p:txBody>
      </p:sp>
      <p:sp>
        <p:nvSpPr>
          <p:cNvPr id="3" name="Subtitle 2"/>
          <p:cNvSpPr>
            <a:spLocks noGrp="1"/>
          </p:cNvSpPr>
          <p:nvPr>
            <p:ph type="subTitle" idx="1"/>
          </p:nvPr>
        </p:nvSpPr>
        <p:spPr>
          <a:xfrm>
            <a:off x="1524000" y="3869324"/>
            <a:ext cx="9144000" cy="1655762"/>
          </a:xfrm>
        </p:spPr>
        <p:txBody>
          <a:bodyPr/>
          <a:lstStyle/>
          <a:p>
            <a:r>
              <a:rPr lang="en-GB" dirty="0"/>
              <a:t>Vanessa </a:t>
            </a:r>
            <a:r>
              <a:rPr lang="en-GB" dirty="0" err="1"/>
              <a:t>LoBue</a:t>
            </a:r>
            <a:endParaRPr lang="en-GB" dirty="0"/>
          </a:p>
          <a:p>
            <a:r>
              <a:rPr lang="en-GB" dirty="0"/>
              <a:t>Jamil </a:t>
            </a:r>
            <a:r>
              <a:rPr lang="en-GB" dirty="0" err="1"/>
              <a:t>Bhanji</a:t>
            </a:r>
            <a:endParaRPr lang="en-GB" dirty="0"/>
          </a:p>
          <a:p>
            <a:r>
              <a:rPr lang="en-GB" dirty="0"/>
              <a:t>with a little help from Andy Field</a:t>
            </a:r>
          </a:p>
        </p:txBody>
      </p:sp>
    </p:spTree>
    <p:extLst>
      <p:ext uri="{BB962C8B-B14F-4D97-AF65-F5344CB8AC3E}">
        <p14:creationId xmlns:p14="http://schemas.microsoft.com/office/powerpoint/2010/main" val="9075861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ABB2B-281F-0E48-AC3D-8AE0C3DD0B6A}"/>
              </a:ext>
            </a:extLst>
          </p:cNvPr>
          <p:cNvSpPr>
            <a:spLocks noGrp="1"/>
          </p:cNvSpPr>
          <p:nvPr>
            <p:ph type="title"/>
          </p:nvPr>
        </p:nvSpPr>
        <p:spPr/>
        <p:txBody>
          <a:bodyPr/>
          <a:lstStyle/>
          <a:p>
            <a:r>
              <a:rPr lang="en-US" dirty="0"/>
              <a:t>Nielsen et al. (2017)</a:t>
            </a:r>
          </a:p>
        </p:txBody>
      </p:sp>
      <p:pic>
        <p:nvPicPr>
          <p:cNvPr id="7" name="Picture 6">
            <a:extLst>
              <a:ext uri="{FF2B5EF4-FFF2-40B4-BE49-F238E27FC236}">
                <a16:creationId xmlns:a16="http://schemas.microsoft.com/office/drawing/2014/main" id="{EA91C7B6-ECF9-064E-B4C1-0695341C64E4}"/>
              </a:ext>
            </a:extLst>
          </p:cNvPr>
          <p:cNvPicPr>
            <a:picLocks noChangeAspect="1"/>
          </p:cNvPicPr>
          <p:nvPr/>
        </p:nvPicPr>
        <p:blipFill>
          <a:blip r:embed="rId3"/>
          <a:stretch>
            <a:fillRect/>
          </a:stretch>
        </p:blipFill>
        <p:spPr>
          <a:xfrm>
            <a:off x="387432" y="-3666885"/>
            <a:ext cx="10966368" cy="14191769"/>
          </a:xfrm>
          <a:prstGeom prst="rect">
            <a:avLst/>
          </a:prstGeom>
        </p:spPr>
      </p:pic>
      <p:sp>
        <p:nvSpPr>
          <p:cNvPr id="3" name="Rectangle 2">
            <a:extLst>
              <a:ext uri="{FF2B5EF4-FFF2-40B4-BE49-F238E27FC236}">
                <a16:creationId xmlns:a16="http://schemas.microsoft.com/office/drawing/2014/main" id="{5BF43334-7BB6-0A4C-8ED1-9BED2E08CCEF}"/>
              </a:ext>
            </a:extLst>
          </p:cNvPr>
          <p:cNvSpPr/>
          <p:nvPr/>
        </p:nvSpPr>
        <p:spPr>
          <a:xfrm>
            <a:off x="7090117" y="3173866"/>
            <a:ext cx="744697" cy="132556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0605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E0EC4-143A-5840-820F-1D148230DFA9}"/>
              </a:ext>
            </a:extLst>
          </p:cNvPr>
          <p:cNvSpPr>
            <a:spLocks noGrp="1"/>
          </p:cNvSpPr>
          <p:nvPr>
            <p:ph type="title"/>
          </p:nvPr>
        </p:nvSpPr>
        <p:spPr/>
        <p:txBody>
          <a:bodyPr/>
          <a:lstStyle/>
          <a:p>
            <a:r>
              <a:rPr lang="en-US" dirty="0"/>
              <a:t>Qu et al. (2021)</a:t>
            </a:r>
          </a:p>
        </p:txBody>
      </p:sp>
      <p:pic>
        <p:nvPicPr>
          <p:cNvPr id="4" name="Picture 3">
            <a:extLst>
              <a:ext uri="{FF2B5EF4-FFF2-40B4-BE49-F238E27FC236}">
                <a16:creationId xmlns:a16="http://schemas.microsoft.com/office/drawing/2014/main" id="{72661F22-EB40-804A-9549-14A4A1960731}"/>
              </a:ext>
            </a:extLst>
          </p:cNvPr>
          <p:cNvPicPr>
            <a:picLocks noChangeAspect="1"/>
          </p:cNvPicPr>
          <p:nvPr/>
        </p:nvPicPr>
        <p:blipFill>
          <a:blip r:embed="rId3"/>
          <a:stretch>
            <a:fillRect/>
          </a:stretch>
        </p:blipFill>
        <p:spPr>
          <a:xfrm>
            <a:off x="3224701" y="1069310"/>
            <a:ext cx="5742598" cy="5423565"/>
          </a:xfrm>
          <a:prstGeom prst="rect">
            <a:avLst/>
          </a:prstGeom>
        </p:spPr>
      </p:pic>
    </p:spTree>
    <p:extLst>
      <p:ext uri="{BB962C8B-B14F-4D97-AF65-F5344CB8AC3E}">
        <p14:creationId xmlns:p14="http://schemas.microsoft.com/office/powerpoint/2010/main" val="12562596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D0B5C2-5A1F-B84F-8E7F-A2B1FDF55901}"/>
              </a:ext>
            </a:extLst>
          </p:cNvPr>
          <p:cNvSpPr>
            <a:spLocks noGrp="1"/>
          </p:cNvSpPr>
          <p:nvPr>
            <p:ph type="title"/>
          </p:nvPr>
        </p:nvSpPr>
        <p:spPr/>
        <p:txBody>
          <a:bodyPr/>
          <a:lstStyle/>
          <a:p>
            <a:r>
              <a:rPr lang="en-US" dirty="0"/>
              <a:t>Roberts et al. (2020)</a:t>
            </a:r>
          </a:p>
        </p:txBody>
      </p:sp>
      <p:pic>
        <p:nvPicPr>
          <p:cNvPr id="4" name="Picture 3">
            <a:extLst>
              <a:ext uri="{FF2B5EF4-FFF2-40B4-BE49-F238E27FC236}">
                <a16:creationId xmlns:a16="http://schemas.microsoft.com/office/drawing/2014/main" id="{DE7C55CA-5EBC-D243-9ECD-D3E8B5B7B82B}"/>
              </a:ext>
            </a:extLst>
          </p:cNvPr>
          <p:cNvPicPr>
            <a:picLocks noChangeAspect="1"/>
          </p:cNvPicPr>
          <p:nvPr/>
        </p:nvPicPr>
        <p:blipFill>
          <a:blip r:embed="rId3"/>
          <a:stretch>
            <a:fillRect/>
          </a:stretch>
        </p:blipFill>
        <p:spPr>
          <a:xfrm>
            <a:off x="3515180" y="1582057"/>
            <a:ext cx="5599598" cy="5022540"/>
          </a:xfrm>
          <a:prstGeom prst="rect">
            <a:avLst/>
          </a:prstGeom>
        </p:spPr>
      </p:pic>
    </p:spTree>
    <p:extLst>
      <p:ext uri="{BB962C8B-B14F-4D97-AF65-F5344CB8AC3E}">
        <p14:creationId xmlns:p14="http://schemas.microsoft.com/office/powerpoint/2010/main" val="23075025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6C6426-DD48-094A-A0DA-356E6C88A24B}"/>
              </a:ext>
            </a:extLst>
          </p:cNvPr>
          <p:cNvSpPr>
            <a:spLocks noGrp="1"/>
          </p:cNvSpPr>
          <p:nvPr>
            <p:ph type="title"/>
          </p:nvPr>
        </p:nvSpPr>
        <p:spPr/>
        <p:txBody>
          <a:bodyPr/>
          <a:lstStyle/>
          <a:p>
            <a:r>
              <a:rPr lang="en-US" dirty="0"/>
              <a:t>Roberts et al. (2020)</a:t>
            </a:r>
          </a:p>
        </p:txBody>
      </p:sp>
      <p:pic>
        <p:nvPicPr>
          <p:cNvPr id="4" name="Picture 3">
            <a:extLst>
              <a:ext uri="{FF2B5EF4-FFF2-40B4-BE49-F238E27FC236}">
                <a16:creationId xmlns:a16="http://schemas.microsoft.com/office/drawing/2014/main" id="{91901CF2-693B-1740-B85A-0BBC7782B927}"/>
              </a:ext>
            </a:extLst>
          </p:cNvPr>
          <p:cNvPicPr>
            <a:picLocks noChangeAspect="1"/>
          </p:cNvPicPr>
          <p:nvPr/>
        </p:nvPicPr>
        <p:blipFill>
          <a:blip r:embed="rId2"/>
          <a:stretch>
            <a:fillRect/>
          </a:stretch>
        </p:blipFill>
        <p:spPr>
          <a:xfrm>
            <a:off x="1181100" y="2359478"/>
            <a:ext cx="4914900" cy="3009900"/>
          </a:xfrm>
          <a:prstGeom prst="rect">
            <a:avLst/>
          </a:prstGeom>
        </p:spPr>
      </p:pic>
      <p:pic>
        <p:nvPicPr>
          <p:cNvPr id="5" name="Picture 4">
            <a:extLst>
              <a:ext uri="{FF2B5EF4-FFF2-40B4-BE49-F238E27FC236}">
                <a16:creationId xmlns:a16="http://schemas.microsoft.com/office/drawing/2014/main" id="{E5433440-5E36-6742-8C23-844D557C904C}"/>
              </a:ext>
            </a:extLst>
          </p:cNvPr>
          <p:cNvPicPr>
            <a:picLocks noChangeAspect="1"/>
          </p:cNvPicPr>
          <p:nvPr/>
        </p:nvPicPr>
        <p:blipFill>
          <a:blip r:embed="rId3"/>
          <a:stretch>
            <a:fillRect/>
          </a:stretch>
        </p:blipFill>
        <p:spPr>
          <a:xfrm>
            <a:off x="6108700" y="2461076"/>
            <a:ext cx="4902200" cy="2641600"/>
          </a:xfrm>
          <a:prstGeom prst="rect">
            <a:avLst/>
          </a:prstGeom>
        </p:spPr>
      </p:pic>
      <p:pic>
        <p:nvPicPr>
          <p:cNvPr id="6" name="Picture 5">
            <a:extLst>
              <a:ext uri="{FF2B5EF4-FFF2-40B4-BE49-F238E27FC236}">
                <a16:creationId xmlns:a16="http://schemas.microsoft.com/office/drawing/2014/main" id="{2ACE0619-6738-064E-A9BA-819C743BEF59}"/>
              </a:ext>
            </a:extLst>
          </p:cNvPr>
          <p:cNvPicPr>
            <a:picLocks noChangeAspect="1"/>
          </p:cNvPicPr>
          <p:nvPr/>
        </p:nvPicPr>
        <p:blipFill>
          <a:blip r:embed="rId4"/>
          <a:stretch>
            <a:fillRect/>
          </a:stretch>
        </p:blipFill>
        <p:spPr>
          <a:xfrm>
            <a:off x="7346950" y="5102676"/>
            <a:ext cx="2781300" cy="266700"/>
          </a:xfrm>
          <a:prstGeom prst="rect">
            <a:avLst/>
          </a:prstGeom>
        </p:spPr>
      </p:pic>
    </p:spTree>
    <p:extLst>
      <p:ext uri="{BB962C8B-B14F-4D97-AF65-F5344CB8AC3E}">
        <p14:creationId xmlns:p14="http://schemas.microsoft.com/office/powerpoint/2010/main" val="21777737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0BC03-AFC3-FB44-AF32-07031D7B811C}"/>
              </a:ext>
            </a:extLst>
          </p:cNvPr>
          <p:cNvSpPr>
            <a:spLocks noGrp="1"/>
          </p:cNvSpPr>
          <p:nvPr>
            <p:ph type="title"/>
          </p:nvPr>
        </p:nvSpPr>
        <p:spPr/>
        <p:txBody>
          <a:bodyPr/>
          <a:lstStyle/>
          <a:p>
            <a:r>
              <a:rPr lang="en-US" dirty="0"/>
              <a:t>Roberts et al. (2020)</a:t>
            </a:r>
          </a:p>
        </p:txBody>
      </p:sp>
      <p:pic>
        <p:nvPicPr>
          <p:cNvPr id="4" name="Picture 3">
            <a:extLst>
              <a:ext uri="{FF2B5EF4-FFF2-40B4-BE49-F238E27FC236}">
                <a16:creationId xmlns:a16="http://schemas.microsoft.com/office/drawing/2014/main" id="{B22E5165-FA38-D848-BDC0-0C12F8589149}"/>
              </a:ext>
            </a:extLst>
          </p:cNvPr>
          <p:cNvPicPr>
            <a:picLocks noChangeAspect="1"/>
          </p:cNvPicPr>
          <p:nvPr/>
        </p:nvPicPr>
        <p:blipFill>
          <a:blip r:embed="rId2"/>
          <a:stretch>
            <a:fillRect/>
          </a:stretch>
        </p:blipFill>
        <p:spPr>
          <a:xfrm>
            <a:off x="838200" y="2984500"/>
            <a:ext cx="3276600" cy="1955800"/>
          </a:xfrm>
          <a:prstGeom prst="rect">
            <a:avLst/>
          </a:prstGeom>
        </p:spPr>
      </p:pic>
      <p:pic>
        <p:nvPicPr>
          <p:cNvPr id="5" name="Picture 4">
            <a:extLst>
              <a:ext uri="{FF2B5EF4-FFF2-40B4-BE49-F238E27FC236}">
                <a16:creationId xmlns:a16="http://schemas.microsoft.com/office/drawing/2014/main" id="{031E7288-2BBB-3644-AFE8-7E65A48FEF41}"/>
              </a:ext>
            </a:extLst>
          </p:cNvPr>
          <p:cNvPicPr>
            <a:picLocks noChangeAspect="1"/>
          </p:cNvPicPr>
          <p:nvPr/>
        </p:nvPicPr>
        <p:blipFill>
          <a:blip r:embed="rId3"/>
          <a:stretch>
            <a:fillRect/>
          </a:stretch>
        </p:blipFill>
        <p:spPr>
          <a:xfrm>
            <a:off x="4495800" y="2984500"/>
            <a:ext cx="3200400" cy="1905000"/>
          </a:xfrm>
          <a:prstGeom prst="rect">
            <a:avLst/>
          </a:prstGeom>
        </p:spPr>
      </p:pic>
      <p:pic>
        <p:nvPicPr>
          <p:cNvPr id="6" name="Picture 5">
            <a:extLst>
              <a:ext uri="{FF2B5EF4-FFF2-40B4-BE49-F238E27FC236}">
                <a16:creationId xmlns:a16="http://schemas.microsoft.com/office/drawing/2014/main" id="{5EE6D605-A6D2-5947-B735-0E3BE8E6BA45}"/>
              </a:ext>
            </a:extLst>
          </p:cNvPr>
          <p:cNvPicPr>
            <a:picLocks noChangeAspect="1"/>
          </p:cNvPicPr>
          <p:nvPr/>
        </p:nvPicPr>
        <p:blipFill>
          <a:blip r:embed="rId4"/>
          <a:stretch>
            <a:fillRect/>
          </a:stretch>
        </p:blipFill>
        <p:spPr>
          <a:xfrm>
            <a:off x="8077200" y="2888343"/>
            <a:ext cx="3175000" cy="1981200"/>
          </a:xfrm>
          <a:prstGeom prst="rect">
            <a:avLst/>
          </a:prstGeom>
        </p:spPr>
      </p:pic>
    </p:spTree>
    <p:extLst>
      <p:ext uri="{BB962C8B-B14F-4D97-AF65-F5344CB8AC3E}">
        <p14:creationId xmlns:p14="http://schemas.microsoft.com/office/powerpoint/2010/main" val="24450979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DA517-ED8B-794E-B19C-749638E68486}"/>
              </a:ext>
            </a:extLst>
          </p:cNvPr>
          <p:cNvSpPr>
            <a:spLocks noGrp="1"/>
          </p:cNvSpPr>
          <p:nvPr>
            <p:ph type="title"/>
          </p:nvPr>
        </p:nvSpPr>
        <p:spPr/>
        <p:txBody>
          <a:bodyPr/>
          <a:lstStyle/>
          <a:p>
            <a:r>
              <a:rPr lang="en-US" dirty="0"/>
              <a:t>Qu et al. (2021)</a:t>
            </a:r>
          </a:p>
        </p:txBody>
      </p:sp>
      <p:sp>
        <p:nvSpPr>
          <p:cNvPr id="3" name="Content Placeholder 2">
            <a:extLst>
              <a:ext uri="{FF2B5EF4-FFF2-40B4-BE49-F238E27FC236}">
                <a16:creationId xmlns:a16="http://schemas.microsoft.com/office/drawing/2014/main" id="{E73601FD-04EA-9745-8F54-4F088EC6F800}"/>
              </a:ext>
            </a:extLst>
          </p:cNvPr>
          <p:cNvSpPr>
            <a:spLocks noGrp="1"/>
          </p:cNvSpPr>
          <p:nvPr>
            <p:ph idx="1"/>
          </p:nvPr>
        </p:nvSpPr>
        <p:spPr/>
        <p:txBody>
          <a:bodyPr/>
          <a:lstStyle/>
          <a:p>
            <a:r>
              <a:rPr lang="en-US" dirty="0"/>
              <a:t>1. Provide detailed information to characterize the sample</a:t>
            </a:r>
          </a:p>
        </p:txBody>
      </p:sp>
    </p:spTree>
    <p:extLst>
      <p:ext uri="{BB962C8B-B14F-4D97-AF65-F5344CB8AC3E}">
        <p14:creationId xmlns:p14="http://schemas.microsoft.com/office/powerpoint/2010/main" val="3004085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669D9-06FA-7F49-8B2B-8C64139863CC}"/>
              </a:ext>
            </a:extLst>
          </p:cNvPr>
          <p:cNvSpPr>
            <a:spLocks noGrp="1"/>
          </p:cNvSpPr>
          <p:nvPr>
            <p:ph type="title"/>
          </p:nvPr>
        </p:nvSpPr>
        <p:spPr/>
        <p:txBody>
          <a:bodyPr/>
          <a:lstStyle/>
          <a:p>
            <a:r>
              <a:rPr lang="en-US" dirty="0"/>
              <a:t>Qu et al. (2021)</a:t>
            </a:r>
          </a:p>
        </p:txBody>
      </p:sp>
      <p:pic>
        <p:nvPicPr>
          <p:cNvPr id="4" name="Picture 3">
            <a:extLst>
              <a:ext uri="{FF2B5EF4-FFF2-40B4-BE49-F238E27FC236}">
                <a16:creationId xmlns:a16="http://schemas.microsoft.com/office/drawing/2014/main" id="{FC76C1DE-2B17-4842-84C8-E0B07ED19554}"/>
              </a:ext>
            </a:extLst>
          </p:cNvPr>
          <p:cNvPicPr>
            <a:picLocks noChangeAspect="1"/>
          </p:cNvPicPr>
          <p:nvPr/>
        </p:nvPicPr>
        <p:blipFill>
          <a:blip r:embed="rId2"/>
          <a:stretch>
            <a:fillRect/>
          </a:stretch>
        </p:blipFill>
        <p:spPr>
          <a:xfrm>
            <a:off x="1422391" y="1690688"/>
            <a:ext cx="9347218" cy="5005614"/>
          </a:xfrm>
          <a:prstGeom prst="rect">
            <a:avLst/>
          </a:prstGeom>
        </p:spPr>
      </p:pic>
    </p:spTree>
    <p:extLst>
      <p:ext uri="{BB962C8B-B14F-4D97-AF65-F5344CB8AC3E}">
        <p14:creationId xmlns:p14="http://schemas.microsoft.com/office/powerpoint/2010/main" val="10349277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DA517-ED8B-794E-B19C-749638E68486}"/>
              </a:ext>
            </a:extLst>
          </p:cNvPr>
          <p:cNvSpPr>
            <a:spLocks noGrp="1"/>
          </p:cNvSpPr>
          <p:nvPr>
            <p:ph type="title"/>
          </p:nvPr>
        </p:nvSpPr>
        <p:spPr/>
        <p:txBody>
          <a:bodyPr/>
          <a:lstStyle/>
          <a:p>
            <a:r>
              <a:rPr lang="en-US" dirty="0"/>
              <a:t>Qu et al. (2021)</a:t>
            </a:r>
          </a:p>
        </p:txBody>
      </p:sp>
      <p:sp>
        <p:nvSpPr>
          <p:cNvPr id="3" name="Content Placeholder 2">
            <a:extLst>
              <a:ext uri="{FF2B5EF4-FFF2-40B4-BE49-F238E27FC236}">
                <a16:creationId xmlns:a16="http://schemas.microsoft.com/office/drawing/2014/main" id="{E73601FD-04EA-9745-8F54-4F088EC6F800}"/>
              </a:ext>
            </a:extLst>
          </p:cNvPr>
          <p:cNvSpPr>
            <a:spLocks noGrp="1"/>
          </p:cNvSpPr>
          <p:nvPr>
            <p:ph idx="1"/>
          </p:nvPr>
        </p:nvSpPr>
        <p:spPr/>
        <p:txBody>
          <a:bodyPr/>
          <a:lstStyle/>
          <a:p>
            <a:r>
              <a:rPr lang="en-US" dirty="0"/>
              <a:t>1. Provide detailed information to characterize the sample</a:t>
            </a:r>
          </a:p>
          <a:p>
            <a:r>
              <a:rPr lang="en-US" dirty="0"/>
              <a:t>2. Recruit diverse cultural groups</a:t>
            </a:r>
          </a:p>
          <a:p>
            <a:r>
              <a:rPr lang="en-US" dirty="0">
                <a:solidFill>
                  <a:schemeClr val="bg2">
                    <a:lumMod val="75000"/>
                  </a:schemeClr>
                </a:solidFill>
              </a:rPr>
              <a:t>3. Make use of both convenience and large-scale samples</a:t>
            </a:r>
          </a:p>
          <a:p>
            <a:r>
              <a:rPr lang="en-US" dirty="0">
                <a:solidFill>
                  <a:schemeClr val="bg2">
                    <a:lumMod val="75000"/>
                  </a:schemeClr>
                </a:solidFill>
              </a:rPr>
              <a:t>4. Combine cross-sectional and longitudinal designs</a:t>
            </a:r>
          </a:p>
          <a:p>
            <a:r>
              <a:rPr lang="en-US" dirty="0"/>
              <a:t>5. Design culturally relevant tasks that capture culture specific values and practices</a:t>
            </a:r>
          </a:p>
        </p:txBody>
      </p:sp>
    </p:spTree>
    <p:extLst>
      <p:ext uri="{BB962C8B-B14F-4D97-AF65-F5344CB8AC3E}">
        <p14:creationId xmlns:p14="http://schemas.microsoft.com/office/powerpoint/2010/main" val="764910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36DA0-1FD5-484D-B51B-A01D5F9C9C4A}"/>
              </a:ext>
            </a:extLst>
          </p:cNvPr>
          <p:cNvSpPr>
            <a:spLocks noGrp="1"/>
          </p:cNvSpPr>
          <p:nvPr>
            <p:ph type="title"/>
          </p:nvPr>
        </p:nvSpPr>
        <p:spPr/>
        <p:txBody>
          <a:bodyPr/>
          <a:lstStyle/>
          <a:p>
            <a:r>
              <a:rPr lang="en-US" dirty="0"/>
              <a:t>Roberts et al. (2020)</a:t>
            </a:r>
          </a:p>
        </p:txBody>
      </p:sp>
      <p:sp>
        <p:nvSpPr>
          <p:cNvPr id="3" name="Content Placeholder 2">
            <a:extLst>
              <a:ext uri="{FF2B5EF4-FFF2-40B4-BE49-F238E27FC236}">
                <a16:creationId xmlns:a16="http://schemas.microsoft.com/office/drawing/2014/main" id="{D924C240-BE17-3048-93B2-3A308422B6C2}"/>
              </a:ext>
            </a:extLst>
          </p:cNvPr>
          <p:cNvSpPr>
            <a:spLocks noGrp="1"/>
          </p:cNvSpPr>
          <p:nvPr>
            <p:ph idx="1"/>
          </p:nvPr>
        </p:nvSpPr>
        <p:spPr/>
        <p:txBody>
          <a:bodyPr/>
          <a:lstStyle/>
          <a:p>
            <a:pPr marL="0" indent="0">
              <a:buNone/>
            </a:pPr>
            <a:r>
              <a:rPr lang="en-US" dirty="0"/>
              <a:t>Recommendations for </a:t>
            </a:r>
            <a:r>
              <a:rPr lang="en-US" b="1" dirty="0"/>
              <a:t>Journals</a:t>
            </a:r>
          </a:p>
          <a:p>
            <a:r>
              <a:rPr lang="en-US" dirty="0"/>
              <a:t>1. Communicate a top-down commitment to diversity</a:t>
            </a:r>
          </a:p>
          <a:p>
            <a:r>
              <a:rPr lang="en-US" dirty="0"/>
              <a:t>2. Include diverse individuals across all levels of publication process</a:t>
            </a:r>
          </a:p>
          <a:p>
            <a:r>
              <a:rPr lang="en-US" dirty="0"/>
              <a:t>3. Merit participant diversity in the review process</a:t>
            </a:r>
          </a:p>
          <a:p>
            <a:r>
              <a:rPr lang="en-US" dirty="0"/>
              <a:t>4. Release public diversity reports annually</a:t>
            </a:r>
          </a:p>
          <a:p>
            <a:r>
              <a:rPr lang="en-US" dirty="0"/>
              <a:t>5. Establish a diversity task force</a:t>
            </a:r>
          </a:p>
          <a:p>
            <a:endParaRPr lang="en-US" dirty="0"/>
          </a:p>
        </p:txBody>
      </p:sp>
    </p:spTree>
    <p:extLst>
      <p:ext uri="{BB962C8B-B14F-4D97-AF65-F5344CB8AC3E}">
        <p14:creationId xmlns:p14="http://schemas.microsoft.com/office/powerpoint/2010/main" val="3791644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472F2-83B4-3342-A994-53D27CE66C5A}"/>
              </a:ext>
            </a:extLst>
          </p:cNvPr>
          <p:cNvSpPr>
            <a:spLocks noGrp="1"/>
          </p:cNvSpPr>
          <p:nvPr>
            <p:ph type="title"/>
          </p:nvPr>
        </p:nvSpPr>
        <p:spPr/>
        <p:txBody>
          <a:bodyPr/>
          <a:lstStyle/>
          <a:p>
            <a:r>
              <a:rPr lang="en-US" dirty="0"/>
              <a:t>Roberts et al. (2020)</a:t>
            </a:r>
          </a:p>
        </p:txBody>
      </p:sp>
      <p:sp>
        <p:nvSpPr>
          <p:cNvPr id="3" name="Content Placeholder 2">
            <a:extLst>
              <a:ext uri="{FF2B5EF4-FFF2-40B4-BE49-F238E27FC236}">
                <a16:creationId xmlns:a16="http://schemas.microsoft.com/office/drawing/2014/main" id="{D06C9D67-F099-EA4E-AA77-42778329A9FA}"/>
              </a:ext>
            </a:extLst>
          </p:cNvPr>
          <p:cNvSpPr>
            <a:spLocks noGrp="1"/>
          </p:cNvSpPr>
          <p:nvPr>
            <p:ph idx="1"/>
          </p:nvPr>
        </p:nvSpPr>
        <p:spPr/>
        <p:txBody>
          <a:bodyPr/>
          <a:lstStyle/>
          <a:p>
            <a:pPr marL="0" indent="0">
              <a:buNone/>
            </a:pPr>
            <a:r>
              <a:rPr lang="en-US" dirty="0"/>
              <a:t>Recommendations for </a:t>
            </a:r>
            <a:r>
              <a:rPr lang="en-US" b="1" dirty="0"/>
              <a:t>Authors</a:t>
            </a:r>
          </a:p>
          <a:p>
            <a:r>
              <a:rPr lang="en-US" dirty="0"/>
              <a:t>1. Detail the racial demographics of samples</a:t>
            </a:r>
          </a:p>
          <a:p>
            <a:r>
              <a:rPr lang="en-US" dirty="0"/>
              <a:t>2. Justify the racial demographics of samples</a:t>
            </a:r>
          </a:p>
          <a:p>
            <a:r>
              <a:rPr lang="en-US" dirty="0"/>
              <a:t>3 Include constraints on generality statements</a:t>
            </a:r>
          </a:p>
          <a:p>
            <a:r>
              <a:rPr lang="en-US" dirty="0"/>
              <a:t>4. Include positionality statements</a:t>
            </a:r>
          </a:p>
        </p:txBody>
      </p:sp>
    </p:spTree>
    <p:extLst>
      <p:ext uri="{BB962C8B-B14F-4D97-AF65-F5344CB8AC3E}">
        <p14:creationId xmlns:p14="http://schemas.microsoft.com/office/powerpoint/2010/main" val="1769152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p:txBody>
          <a:bodyPr/>
          <a:lstStyle/>
          <a:p>
            <a:r>
              <a:rPr lang="en-GB" dirty="0"/>
              <a:t>Aims</a:t>
            </a:r>
          </a:p>
        </p:txBody>
      </p:sp>
      <p:sp>
        <p:nvSpPr>
          <p:cNvPr id="200707" name="Rectangle 3"/>
          <p:cNvSpPr>
            <a:spLocks noGrp="1" noChangeArrowheads="1"/>
          </p:cNvSpPr>
          <p:nvPr>
            <p:ph idx="1"/>
          </p:nvPr>
        </p:nvSpPr>
        <p:spPr>
          <a:xfrm>
            <a:off x="838200" y="1516136"/>
            <a:ext cx="10515600" cy="4351338"/>
          </a:xfrm>
        </p:spPr>
        <p:txBody>
          <a:bodyPr>
            <a:normAutofit/>
          </a:bodyPr>
          <a:lstStyle/>
          <a:p>
            <a:pPr>
              <a:lnSpc>
                <a:spcPct val="90000"/>
              </a:lnSpc>
            </a:pPr>
            <a:r>
              <a:rPr lang="en-GB" sz="3200" dirty="0"/>
              <a:t>Rationale of Repeated-measures designs</a:t>
            </a:r>
          </a:p>
          <a:p>
            <a:pPr lvl="1">
              <a:lnSpc>
                <a:spcPct val="90000"/>
              </a:lnSpc>
            </a:pPr>
            <a:r>
              <a:rPr lang="en-GB" sz="3200" dirty="0"/>
              <a:t>One- and two-way designs</a:t>
            </a:r>
          </a:p>
          <a:p>
            <a:pPr lvl="1">
              <a:lnSpc>
                <a:spcPct val="90000"/>
              </a:lnSpc>
            </a:pPr>
            <a:r>
              <a:rPr lang="en-GB" sz="3200" dirty="0"/>
              <a:t>Benefits</a:t>
            </a:r>
          </a:p>
          <a:p>
            <a:pPr>
              <a:lnSpc>
                <a:spcPct val="90000"/>
              </a:lnSpc>
            </a:pPr>
            <a:r>
              <a:rPr lang="en-GB" sz="3200" dirty="0"/>
              <a:t>Partitioning variance</a:t>
            </a:r>
          </a:p>
          <a:p>
            <a:pPr>
              <a:lnSpc>
                <a:spcPct val="90000"/>
              </a:lnSpc>
            </a:pPr>
            <a:r>
              <a:rPr lang="en-GB" sz="3200" dirty="0"/>
              <a:t>Statistical problems with repeated measures designs</a:t>
            </a:r>
          </a:p>
          <a:p>
            <a:pPr lvl="1">
              <a:lnSpc>
                <a:spcPct val="90000"/>
              </a:lnSpc>
            </a:pPr>
            <a:r>
              <a:rPr lang="en-GB" sz="3200" dirty="0"/>
              <a:t>Sphericity</a:t>
            </a:r>
          </a:p>
          <a:p>
            <a:r>
              <a:rPr lang="en-GB" sz="3600" dirty="0"/>
              <a:t>Sampling Bias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070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070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0070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070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0707">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00707">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0070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707"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9CB1B-6103-764C-BB94-0D6139C67A64}"/>
              </a:ext>
            </a:extLst>
          </p:cNvPr>
          <p:cNvSpPr>
            <a:spLocks noGrp="1"/>
          </p:cNvSpPr>
          <p:nvPr>
            <p:ph type="title"/>
          </p:nvPr>
        </p:nvSpPr>
        <p:spPr/>
        <p:txBody>
          <a:bodyPr/>
          <a:lstStyle/>
          <a:p>
            <a:r>
              <a:rPr lang="en-US" dirty="0"/>
              <a:t>Simons et al. (2017)</a:t>
            </a:r>
          </a:p>
        </p:txBody>
      </p:sp>
      <p:sp>
        <p:nvSpPr>
          <p:cNvPr id="3" name="Content Placeholder 2">
            <a:extLst>
              <a:ext uri="{FF2B5EF4-FFF2-40B4-BE49-F238E27FC236}">
                <a16:creationId xmlns:a16="http://schemas.microsoft.com/office/drawing/2014/main" id="{BCBE7C59-7732-D644-8DFE-FF86FB2F149B}"/>
              </a:ext>
            </a:extLst>
          </p:cNvPr>
          <p:cNvSpPr>
            <a:spLocks noGrp="1"/>
          </p:cNvSpPr>
          <p:nvPr>
            <p:ph idx="1"/>
          </p:nvPr>
        </p:nvSpPr>
        <p:spPr/>
        <p:txBody>
          <a:bodyPr/>
          <a:lstStyle/>
          <a:p>
            <a:pPr marL="0" indent="0">
              <a:buNone/>
            </a:pPr>
            <a:endParaRPr lang="en-US" dirty="0"/>
          </a:p>
          <a:p>
            <a:pPr marL="0" indent="0">
              <a:buNone/>
            </a:pPr>
            <a:r>
              <a:rPr lang="en-US" dirty="0"/>
              <a:t>Our proposal: The discussion section of all articles describing empirical research should include a statement of the </a:t>
            </a:r>
            <a:r>
              <a:rPr lang="en-US" b="1" dirty="0"/>
              <a:t>Constraints on Generality</a:t>
            </a:r>
            <a:r>
              <a:rPr lang="en-US" dirty="0"/>
              <a:t> (a “COG” statement) that explicitly identifies and justifies the target populations for the reported findings. The gears of science will turn more effectively with functional COGs, and we call on editors and reviewers </a:t>
            </a:r>
            <a:r>
              <a:rPr lang="en-US" dirty="0" err="1"/>
              <a:t>torequest</a:t>
            </a:r>
            <a:r>
              <a:rPr lang="en-US" dirty="0"/>
              <a:t> a COG statement when one is lacking.</a:t>
            </a:r>
          </a:p>
          <a:p>
            <a:endParaRPr lang="en-US" dirty="0"/>
          </a:p>
        </p:txBody>
      </p:sp>
    </p:spTree>
    <p:extLst>
      <p:ext uri="{BB962C8B-B14F-4D97-AF65-F5344CB8AC3E}">
        <p14:creationId xmlns:p14="http://schemas.microsoft.com/office/powerpoint/2010/main" val="26100536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03778" name="Rectangle 2"/>
          <p:cNvSpPr>
            <a:spLocks noGrp="1" noChangeArrowheads="1"/>
          </p:cNvSpPr>
          <p:nvPr>
            <p:ph type="title"/>
          </p:nvPr>
        </p:nvSpPr>
        <p:spPr/>
        <p:txBody>
          <a:bodyPr/>
          <a:lstStyle/>
          <a:p>
            <a:r>
              <a:rPr lang="en-GB" dirty="0"/>
              <a:t>Benefits of Repeated-Measures Designs</a:t>
            </a:r>
          </a:p>
        </p:txBody>
      </p:sp>
      <p:sp>
        <p:nvSpPr>
          <p:cNvPr id="203779" name="Rectangle 3"/>
          <p:cNvSpPr>
            <a:spLocks noGrp="1" noChangeArrowheads="1"/>
          </p:cNvSpPr>
          <p:nvPr>
            <p:ph idx="1"/>
          </p:nvPr>
        </p:nvSpPr>
        <p:spPr/>
        <p:txBody>
          <a:bodyPr>
            <a:normAutofit/>
          </a:bodyPr>
          <a:lstStyle/>
          <a:p>
            <a:pPr>
              <a:lnSpc>
                <a:spcPct val="90000"/>
              </a:lnSpc>
            </a:pPr>
            <a:r>
              <a:rPr lang="en-GB" sz="3600" dirty="0"/>
              <a:t>Sensitivity</a:t>
            </a:r>
          </a:p>
          <a:p>
            <a:pPr lvl="1">
              <a:lnSpc>
                <a:spcPct val="90000"/>
              </a:lnSpc>
            </a:pPr>
            <a:r>
              <a:rPr lang="en-GB" sz="3200" dirty="0"/>
              <a:t>Unsystematic variance is reduced.</a:t>
            </a:r>
          </a:p>
          <a:p>
            <a:pPr lvl="1">
              <a:lnSpc>
                <a:spcPct val="90000"/>
              </a:lnSpc>
            </a:pPr>
            <a:r>
              <a:rPr lang="en-GB" sz="3200" dirty="0"/>
              <a:t>More sensitive to experimental effects.</a:t>
            </a:r>
          </a:p>
          <a:p>
            <a:pPr>
              <a:lnSpc>
                <a:spcPct val="90000"/>
              </a:lnSpc>
            </a:pPr>
            <a:r>
              <a:rPr lang="en-GB" sz="3600" dirty="0"/>
              <a:t>Economy</a:t>
            </a:r>
          </a:p>
          <a:p>
            <a:pPr lvl="1">
              <a:lnSpc>
                <a:spcPct val="90000"/>
              </a:lnSpc>
            </a:pPr>
            <a:r>
              <a:rPr lang="en-GB" sz="3200" dirty="0"/>
              <a:t>Less participants are needed.</a:t>
            </a:r>
          </a:p>
          <a:p>
            <a:pPr lvl="1">
              <a:lnSpc>
                <a:spcPct val="90000"/>
              </a:lnSpc>
            </a:pPr>
            <a:r>
              <a:rPr lang="en-GB" sz="3200" dirty="0"/>
              <a:t>But, be careful of fatigue.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377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3779">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0377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3779">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03779">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0377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3779"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The Variance Approach (ANOVA) to Repeated-Measures Designs</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7230" y="1968500"/>
            <a:ext cx="7011942" cy="3922860"/>
          </a:xfrm>
          <a:prstGeom prst="rect">
            <a:avLst/>
          </a:prstGeom>
        </p:spPr>
      </p:pic>
    </p:spTree>
    <p:extLst>
      <p:ext uri="{BB962C8B-B14F-4D97-AF65-F5344CB8AC3E}">
        <p14:creationId xmlns:p14="http://schemas.microsoft.com/office/powerpoint/2010/main" val="6244528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22210" name="Rectangle 2"/>
          <p:cNvSpPr>
            <a:spLocks noGrp="1" noChangeArrowheads="1"/>
          </p:cNvSpPr>
          <p:nvPr>
            <p:ph type="title"/>
          </p:nvPr>
        </p:nvSpPr>
        <p:spPr/>
        <p:txBody>
          <a:bodyPr/>
          <a:lstStyle/>
          <a:p>
            <a:r>
              <a:rPr lang="en-GB" dirty="0"/>
              <a:t>Problem with the Variance Approach</a:t>
            </a:r>
          </a:p>
        </p:txBody>
      </p:sp>
      <p:sp>
        <p:nvSpPr>
          <p:cNvPr id="222211" name="Rectangle 3"/>
          <p:cNvSpPr>
            <a:spLocks noGrp="1" noChangeArrowheads="1"/>
          </p:cNvSpPr>
          <p:nvPr>
            <p:ph idx="1"/>
          </p:nvPr>
        </p:nvSpPr>
        <p:spPr/>
        <p:txBody>
          <a:bodyPr>
            <a:normAutofit/>
          </a:bodyPr>
          <a:lstStyle/>
          <a:p>
            <a:pPr>
              <a:lnSpc>
                <a:spcPct val="90000"/>
              </a:lnSpc>
            </a:pPr>
            <a:r>
              <a:rPr lang="en-GB" sz="3200" dirty="0"/>
              <a:t>Same participants in all conditions</a:t>
            </a:r>
          </a:p>
          <a:p>
            <a:pPr lvl="1">
              <a:lnSpc>
                <a:spcPct val="90000"/>
              </a:lnSpc>
            </a:pPr>
            <a:r>
              <a:rPr lang="en-GB" sz="3200" dirty="0"/>
              <a:t>Scores across conditions correlate</a:t>
            </a:r>
          </a:p>
          <a:p>
            <a:pPr lvl="1">
              <a:lnSpc>
                <a:spcPct val="90000"/>
              </a:lnSpc>
            </a:pPr>
            <a:r>
              <a:rPr lang="en-GB" sz="3200" dirty="0"/>
              <a:t>Violates assumption of independence</a:t>
            </a:r>
          </a:p>
          <a:p>
            <a:pPr>
              <a:lnSpc>
                <a:spcPct val="90000"/>
              </a:lnSpc>
            </a:pPr>
            <a:r>
              <a:rPr lang="en-GB" sz="3200" dirty="0"/>
              <a:t>Assumption of </a:t>
            </a:r>
            <a:r>
              <a:rPr lang="en-GB" sz="3200" dirty="0" err="1"/>
              <a:t>sphericity</a:t>
            </a:r>
            <a:endParaRPr lang="en-GB" sz="3200" dirty="0"/>
          </a:p>
          <a:p>
            <a:pPr lvl="1">
              <a:lnSpc>
                <a:spcPct val="90000"/>
              </a:lnSpc>
            </a:pPr>
            <a:r>
              <a:rPr lang="en-GB" sz="3200" dirty="0"/>
              <a:t>Crudely put: the correlation across conditions should be the same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221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2211">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22211">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2211">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2221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2211"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10AAC-9972-134F-87DE-EEB7C4D149AD}"/>
              </a:ext>
            </a:extLst>
          </p:cNvPr>
          <p:cNvSpPr>
            <a:spLocks noGrp="1"/>
          </p:cNvSpPr>
          <p:nvPr>
            <p:ph type="title"/>
          </p:nvPr>
        </p:nvSpPr>
        <p:spPr/>
        <p:txBody>
          <a:bodyPr/>
          <a:lstStyle/>
          <a:p>
            <a:r>
              <a:rPr lang="en-US" dirty="0"/>
              <a:t>Sampling Bias</a:t>
            </a:r>
          </a:p>
        </p:txBody>
      </p:sp>
      <p:sp>
        <p:nvSpPr>
          <p:cNvPr id="3" name="Content Placeholder 2">
            <a:extLst>
              <a:ext uri="{FF2B5EF4-FFF2-40B4-BE49-F238E27FC236}">
                <a16:creationId xmlns:a16="http://schemas.microsoft.com/office/drawing/2014/main" id="{B2FCDF76-6854-BD45-985D-960E30E499F3}"/>
              </a:ext>
            </a:extLst>
          </p:cNvPr>
          <p:cNvSpPr>
            <a:spLocks noGrp="1"/>
          </p:cNvSpPr>
          <p:nvPr>
            <p:ph idx="1"/>
          </p:nvPr>
        </p:nvSpPr>
        <p:spPr/>
        <p:txBody>
          <a:bodyPr/>
          <a:lstStyle/>
          <a:p>
            <a:r>
              <a:rPr lang="en-US" sz="3200" dirty="0"/>
              <a:t>Sampling bias occurs when some members of a population are systematically more likely to be selected in a sample than others. It is also called ascertainment bias in medical fields</a:t>
            </a:r>
          </a:p>
          <a:p>
            <a:endParaRPr lang="en-US" sz="3200" dirty="0"/>
          </a:p>
          <a:p>
            <a:r>
              <a:rPr lang="en-US" sz="3200" dirty="0"/>
              <a:t>Sampling bias limits the generalizability of findings. In other words, findings from biased samples can only be generalized to populations that share characteristics with the sample</a:t>
            </a:r>
          </a:p>
          <a:p>
            <a:endParaRPr lang="en-US" dirty="0"/>
          </a:p>
        </p:txBody>
      </p:sp>
    </p:spTree>
    <p:extLst>
      <p:ext uri="{BB962C8B-B14F-4D97-AF65-F5344CB8AC3E}">
        <p14:creationId xmlns:p14="http://schemas.microsoft.com/office/powerpoint/2010/main" val="1310127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4765C-6446-A344-BF67-E38BB7DAA1FE}"/>
              </a:ext>
            </a:extLst>
          </p:cNvPr>
          <p:cNvSpPr>
            <a:spLocks noGrp="1"/>
          </p:cNvSpPr>
          <p:nvPr>
            <p:ph type="title"/>
          </p:nvPr>
        </p:nvSpPr>
        <p:spPr/>
        <p:txBody>
          <a:bodyPr/>
          <a:lstStyle/>
          <a:p>
            <a:r>
              <a:rPr lang="en-US" dirty="0"/>
              <a:t>WEIRD Samples</a:t>
            </a:r>
          </a:p>
        </p:txBody>
      </p:sp>
      <p:sp>
        <p:nvSpPr>
          <p:cNvPr id="3" name="Content Placeholder 2">
            <a:extLst>
              <a:ext uri="{FF2B5EF4-FFF2-40B4-BE49-F238E27FC236}">
                <a16:creationId xmlns:a16="http://schemas.microsoft.com/office/drawing/2014/main" id="{E99271D7-0C38-B14F-94F4-8248847E8035}"/>
              </a:ext>
            </a:extLst>
          </p:cNvPr>
          <p:cNvSpPr>
            <a:spLocks noGrp="1"/>
          </p:cNvSpPr>
          <p:nvPr>
            <p:ph idx="1"/>
          </p:nvPr>
        </p:nvSpPr>
        <p:spPr/>
        <p:txBody>
          <a:bodyPr/>
          <a:lstStyle/>
          <a:p>
            <a:r>
              <a:rPr lang="en-US" dirty="0"/>
              <a:t>Most psychological research has been conducted on populations that are unrepresentative of human culture more globally</a:t>
            </a:r>
          </a:p>
          <a:p>
            <a:endParaRPr lang="en-US" dirty="0"/>
          </a:p>
          <a:p>
            <a:r>
              <a:rPr lang="en-US" dirty="0"/>
              <a:t>WEIRD backgrounds</a:t>
            </a:r>
          </a:p>
          <a:p>
            <a:pPr lvl="1"/>
            <a:r>
              <a:rPr lang="en-US" b="1" dirty="0"/>
              <a:t>W</a:t>
            </a:r>
            <a:r>
              <a:rPr lang="en-US" dirty="0"/>
              <a:t>estern </a:t>
            </a:r>
          </a:p>
          <a:p>
            <a:pPr lvl="1"/>
            <a:r>
              <a:rPr lang="en-US" b="1" dirty="0"/>
              <a:t>E</a:t>
            </a:r>
            <a:r>
              <a:rPr lang="en-US" dirty="0"/>
              <a:t>ducated </a:t>
            </a:r>
          </a:p>
          <a:p>
            <a:pPr lvl="1"/>
            <a:r>
              <a:rPr lang="en-US" b="1" dirty="0"/>
              <a:t>I</a:t>
            </a:r>
            <a:r>
              <a:rPr lang="en-US" dirty="0"/>
              <a:t>ndustrial</a:t>
            </a:r>
          </a:p>
          <a:p>
            <a:pPr lvl="1"/>
            <a:r>
              <a:rPr lang="en-US" b="1" dirty="0"/>
              <a:t>R</a:t>
            </a:r>
            <a:r>
              <a:rPr lang="en-US" dirty="0"/>
              <a:t>ich</a:t>
            </a:r>
          </a:p>
          <a:p>
            <a:pPr lvl="1"/>
            <a:r>
              <a:rPr lang="en-US" b="1" dirty="0"/>
              <a:t>D</a:t>
            </a:r>
            <a:r>
              <a:rPr lang="en-US" dirty="0"/>
              <a:t>emocratic</a:t>
            </a:r>
          </a:p>
        </p:txBody>
      </p:sp>
    </p:spTree>
    <p:extLst>
      <p:ext uri="{BB962C8B-B14F-4D97-AF65-F5344CB8AC3E}">
        <p14:creationId xmlns:p14="http://schemas.microsoft.com/office/powerpoint/2010/main" val="1799820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ABB2B-281F-0E48-AC3D-8AE0C3DD0B6A}"/>
              </a:ext>
            </a:extLst>
          </p:cNvPr>
          <p:cNvSpPr>
            <a:spLocks noGrp="1"/>
          </p:cNvSpPr>
          <p:nvPr>
            <p:ph type="title"/>
          </p:nvPr>
        </p:nvSpPr>
        <p:spPr/>
        <p:txBody>
          <a:bodyPr/>
          <a:lstStyle/>
          <a:p>
            <a:r>
              <a:rPr lang="en-US" dirty="0"/>
              <a:t>Nielsen et al. (2017)</a:t>
            </a:r>
          </a:p>
        </p:txBody>
      </p:sp>
      <p:pic>
        <p:nvPicPr>
          <p:cNvPr id="7" name="Picture 6">
            <a:extLst>
              <a:ext uri="{FF2B5EF4-FFF2-40B4-BE49-F238E27FC236}">
                <a16:creationId xmlns:a16="http://schemas.microsoft.com/office/drawing/2014/main" id="{EA91C7B6-ECF9-064E-B4C1-0695341C64E4}"/>
              </a:ext>
            </a:extLst>
          </p:cNvPr>
          <p:cNvPicPr>
            <a:picLocks noChangeAspect="1"/>
          </p:cNvPicPr>
          <p:nvPr/>
        </p:nvPicPr>
        <p:blipFill>
          <a:blip r:embed="rId2"/>
          <a:stretch>
            <a:fillRect/>
          </a:stretch>
        </p:blipFill>
        <p:spPr>
          <a:xfrm>
            <a:off x="387432" y="-3666885"/>
            <a:ext cx="10966368" cy="14191769"/>
          </a:xfrm>
          <a:prstGeom prst="rect">
            <a:avLst/>
          </a:prstGeom>
        </p:spPr>
      </p:pic>
    </p:spTree>
    <p:extLst>
      <p:ext uri="{BB962C8B-B14F-4D97-AF65-F5344CB8AC3E}">
        <p14:creationId xmlns:p14="http://schemas.microsoft.com/office/powerpoint/2010/main" val="34534888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ABB2B-281F-0E48-AC3D-8AE0C3DD0B6A}"/>
              </a:ext>
            </a:extLst>
          </p:cNvPr>
          <p:cNvSpPr>
            <a:spLocks noGrp="1"/>
          </p:cNvSpPr>
          <p:nvPr>
            <p:ph type="title"/>
          </p:nvPr>
        </p:nvSpPr>
        <p:spPr/>
        <p:txBody>
          <a:bodyPr/>
          <a:lstStyle/>
          <a:p>
            <a:r>
              <a:rPr lang="en-US" dirty="0"/>
              <a:t>Nielsen et al. (2017)</a:t>
            </a:r>
          </a:p>
        </p:txBody>
      </p:sp>
      <p:pic>
        <p:nvPicPr>
          <p:cNvPr id="7" name="Picture 6">
            <a:extLst>
              <a:ext uri="{FF2B5EF4-FFF2-40B4-BE49-F238E27FC236}">
                <a16:creationId xmlns:a16="http://schemas.microsoft.com/office/drawing/2014/main" id="{EA91C7B6-ECF9-064E-B4C1-0695341C64E4}"/>
              </a:ext>
            </a:extLst>
          </p:cNvPr>
          <p:cNvPicPr>
            <a:picLocks noChangeAspect="1"/>
          </p:cNvPicPr>
          <p:nvPr/>
        </p:nvPicPr>
        <p:blipFill>
          <a:blip r:embed="rId2"/>
          <a:stretch>
            <a:fillRect/>
          </a:stretch>
        </p:blipFill>
        <p:spPr>
          <a:xfrm>
            <a:off x="387432" y="-3666885"/>
            <a:ext cx="10966368" cy="14191769"/>
          </a:xfrm>
          <a:prstGeom prst="rect">
            <a:avLst/>
          </a:prstGeom>
        </p:spPr>
      </p:pic>
      <p:sp>
        <p:nvSpPr>
          <p:cNvPr id="3" name="Rectangle 2">
            <a:extLst>
              <a:ext uri="{FF2B5EF4-FFF2-40B4-BE49-F238E27FC236}">
                <a16:creationId xmlns:a16="http://schemas.microsoft.com/office/drawing/2014/main" id="{5BF43334-7BB6-0A4C-8ED1-9BED2E08CCEF}"/>
              </a:ext>
            </a:extLst>
          </p:cNvPr>
          <p:cNvSpPr/>
          <p:nvPr/>
        </p:nvSpPr>
        <p:spPr>
          <a:xfrm>
            <a:off x="3802743" y="4064000"/>
            <a:ext cx="740228" cy="4354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123797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2739</TotalTime>
  <Words>707</Words>
  <Application>Microsoft Macintosh PowerPoint</Application>
  <PresentationFormat>Widescreen</PresentationFormat>
  <Paragraphs>95</Paragraphs>
  <Slides>20</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Verdana</vt:lpstr>
      <vt:lpstr>Office Theme</vt:lpstr>
      <vt:lpstr>Repeated Measures</vt:lpstr>
      <vt:lpstr>Aims</vt:lpstr>
      <vt:lpstr>Benefits of Repeated-Measures Designs</vt:lpstr>
      <vt:lpstr>The Variance Approach (ANOVA) to Repeated-Measures Designs</vt:lpstr>
      <vt:lpstr>Problem with the Variance Approach</vt:lpstr>
      <vt:lpstr>Sampling Bias</vt:lpstr>
      <vt:lpstr>WEIRD Samples</vt:lpstr>
      <vt:lpstr>Nielsen et al. (2017)</vt:lpstr>
      <vt:lpstr>Nielsen et al. (2017)</vt:lpstr>
      <vt:lpstr>Nielsen et al. (2017)</vt:lpstr>
      <vt:lpstr>Qu et al. (2021)</vt:lpstr>
      <vt:lpstr>Roberts et al. (2020)</vt:lpstr>
      <vt:lpstr>Roberts et al. (2020)</vt:lpstr>
      <vt:lpstr>Roberts et al. (2020)</vt:lpstr>
      <vt:lpstr>Qu et al. (2021)</vt:lpstr>
      <vt:lpstr>Qu et al. (2021)</vt:lpstr>
      <vt:lpstr>Qu et al. (2021)</vt:lpstr>
      <vt:lpstr>Roberts et al. (2020)</vt:lpstr>
      <vt:lpstr>Roberts et al. (2020)</vt:lpstr>
      <vt:lpstr>Simons et al. (2017)</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Why do we need statistics?</dc:title>
  <dc:creator>Vanessa Lobue</dc:creator>
  <cp:lastModifiedBy>Vanessa Lobue</cp:lastModifiedBy>
  <cp:revision>121</cp:revision>
  <dcterms:created xsi:type="dcterms:W3CDTF">2021-01-14T20:20:19Z</dcterms:created>
  <dcterms:modified xsi:type="dcterms:W3CDTF">2021-11-05T19:56:30Z</dcterms:modified>
</cp:coreProperties>
</file>

<file path=docProps/thumbnail.jpeg>
</file>